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C0E4D74-CC92-4E9C-B832-6BAB51C4A5D1}" type="datetimeFigureOut">
              <a:rPr lang="en-US" smtClean="0"/>
              <a:t>8/14/2010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62BD1E1-0D50-4580-8D1E-3E442AC9397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hyperlink" Target="http://www.library.unh.edu/special/index.php/fred-keller#book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hyperlink" Target="http://psych.athabascau.ca/html/387/OpenModules/Keller/bio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hyperlink" Target="http://www.library.unh.edu/special/index.php/fred-kell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hyperlink" Target="http://www.library.unh.edu/special/index.php/fred-keller#book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hyperlink" Target="http://loshorcones.org/psychology/kelle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hyperlink" Target="http://psych.athabascau.ca/html/387/OpenModules/Keller/bio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.png"/><Relationship Id="rId5" Type="http://schemas.openxmlformats.org/officeDocument/2006/relationships/hyperlink" Target="http://www.library.unh.edu/special/index.php/fred-keller#books" TargetMode="External"/><Relationship Id="rId4" Type="http://schemas.openxmlformats.org/officeDocument/2006/relationships/hyperlink" Target="http://psych.athabascau.ca/html/387/OpenModules/Keller/bio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09600"/>
            <a:ext cx="7086600" cy="2381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Instructional Technology Hall of Fame Nomination: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Fred Simmons Keller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1989-1996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1752600"/>
          </a:xfrm>
        </p:spPr>
        <p:txBody>
          <a:bodyPr/>
          <a:lstStyle/>
          <a:p>
            <a:r>
              <a:rPr lang="en-US" dirty="0" smtClean="0"/>
              <a:t>Presentation by Jane </a:t>
            </a:r>
            <a:r>
              <a:rPr lang="en-US" dirty="0" err="1" smtClean="0"/>
              <a:t>Ricard</a:t>
            </a:r>
            <a:endParaRPr lang="en-US" dirty="0" smtClean="0"/>
          </a:p>
          <a:p>
            <a:r>
              <a:rPr lang="en-US" dirty="0" smtClean="0"/>
              <a:t>Nova Southeastern University</a:t>
            </a:r>
          </a:p>
          <a:p>
            <a:r>
              <a:rPr lang="en-US" dirty="0" smtClean="0"/>
              <a:t>August 14, 2010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1474"/>
          <a:stretch/>
        </p:blipFill>
        <p:spPr>
          <a:xfrm>
            <a:off x="713872" y="2341797"/>
            <a:ext cx="1876927" cy="30683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7832" y="5747244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</a:t>
            </a:r>
            <a:r>
              <a:rPr lang="en-US" u="sng" dirty="0" smtClean="0">
                <a:hlinkClick r:id="rId5"/>
              </a:rPr>
              <a:t>www.library.unh.edu/special/index.php/fred-keller#books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873" y="544625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Photo:</a:t>
            </a:r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5"/>
    </mc:Choice>
    <mc:Fallback xmlns="">
      <p:transition spd="slow" advTm="15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924800" cy="39624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B.S. from </a:t>
            </a:r>
            <a:r>
              <a:rPr lang="en-US" sz="2800" dirty="0" smtClean="0"/>
              <a:t>Tufts, </a:t>
            </a:r>
            <a:r>
              <a:rPr lang="en-US" sz="2800" dirty="0"/>
              <a:t>1926 </a:t>
            </a:r>
          </a:p>
          <a:p>
            <a:pPr lvl="0"/>
            <a:r>
              <a:rPr lang="en-US" sz="2800" dirty="0" smtClean="0"/>
              <a:t>M.A., Harvard University, Psychology, </a:t>
            </a:r>
            <a:r>
              <a:rPr lang="en-US" sz="2800" dirty="0"/>
              <a:t>1928</a:t>
            </a:r>
            <a:endParaRPr lang="en-US" sz="2800" dirty="0" smtClean="0"/>
          </a:p>
          <a:p>
            <a:pPr lvl="0"/>
            <a:r>
              <a:rPr lang="en-US" sz="2800" dirty="0" smtClean="0"/>
              <a:t>Ph.D.</a:t>
            </a:r>
            <a:r>
              <a:rPr lang="en-US" sz="2800" dirty="0"/>
              <a:t> ., Harvard University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smtClean="0"/>
              <a:t>Psychology , 1931</a:t>
            </a:r>
          </a:p>
          <a:p>
            <a:pPr marL="146304" indent="0">
              <a:buNone/>
            </a:pPr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psych.athabascau.ca/html/387/OpenModules/Keller/bio.shtml</a:t>
            </a:r>
            <a:r>
              <a:rPr lang="en-US" sz="2800" dirty="0" smtClean="0"/>
              <a:t> </a:t>
            </a:r>
          </a:p>
          <a:p>
            <a:pPr lvl="0"/>
            <a:endParaRPr lang="en-US" sz="2800" dirty="0" smtClean="0"/>
          </a:p>
          <a:p>
            <a:pPr lvl="0"/>
            <a:endParaRPr lang="en-US" sz="28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1"/>
    </mc:Choice>
    <mc:Fallback xmlns="">
      <p:transition spd="slow" advTm="18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lvl="0"/>
            <a:r>
              <a:rPr lang="en-US" sz="2400" dirty="0"/>
              <a:t>Colgate, 1931 to 1938</a:t>
            </a:r>
          </a:p>
          <a:p>
            <a:pPr lvl="0"/>
            <a:r>
              <a:rPr lang="en-US" sz="2400" dirty="0"/>
              <a:t>Columbia, 1938-1964</a:t>
            </a:r>
          </a:p>
          <a:p>
            <a:pPr lvl="0"/>
            <a:r>
              <a:rPr lang="en-US" sz="2400" dirty="0"/>
              <a:t>Upon retirement he continued his work at </a:t>
            </a:r>
          </a:p>
          <a:p>
            <a:pPr lvl="1"/>
            <a:r>
              <a:rPr lang="en-US" sz="1900" dirty="0"/>
              <a:t>University of Brasilia, Brazil, 1964</a:t>
            </a:r>
          </a:p>
          <a:p>
            <a:pPr lvl="1"/>
            <a:r>
              <a:rPr lang="en-US" sz="1900" dirty="0"/>
              <a:t>Arizona State University, 1964-1967</a:t>
            </a:r>
          </a:p>
          <a:p>
            <a:pPr lvl="1"/>
            <a:r>
              <a:rPr lang="en-US" sz="1900" dirty="0"/>
              <a:t>Western Michigan University (1968 - 1973)</a:t>
            </a:r>
          </a:p>
          <a:p>
            <a:pPr lvl="1"/>
            <a:r>
              <a:rPr lang="en-US" sz="1900" dirty="0"/>
              <a:t>Texas Christian University</a:t>
            </a:r>
          </a:p>
          <a:p>
            <a:pPr lvl="1"/>
            <a:r>
              <a:rPr lang="en-US" sz="1900" dirty="0"/>
              <a:t>Colorado State </a:t>
            </a:r>
          </a:p>
          <a:p>
            <a:pPr lvl="1"/>
            <a:r>
              <a:rPr lang="en-US" sz="1900" dirty="0"/>
              <a:t>Center for Personalized Instruction at Georgetown </a:t>
            </a:r>
            <a:r>
              <a:rPr lang="en-US" sz="1900" dirty="0" smtClean="0"/>
              <a:t>University (1974-1976</a:t>
            </a:r>
            <a:endParaRPr lang="en-US" sz="1900" dirty="0"/>
          </a:p>
          <a:p>
            <a:pPr lvl="1"/>
            <a:r>
              <a:rPr lang="en-US" sz="1900" dirty="0"/>
              <a:t>University of North Carolina at Chapel Hill </a:t>
            </a:r>
            <a:r>
              <a:rPr lang="en-US" sz="1900" dirty="0" smtClean="0"/>
              <a:t>(1980-1996)</a:t>
            </a:r>
            <a:endParaRPr lang="en-US" sz="1900" dirty="0"/>
          </a:p>
          <a:p>
            <a:pPr marL="146304" indent="0">
              <a:buNone/>
            </a:pPr>
            <a:r>
              <a:rPr lang="en-US" sz="1900" dirty="0">
                <a:hlinkClick r:id="rId4"/>
              </a:rPr>
              <a:t>http://</a:t>
            </a:r>
            <a:r>
              <a:rPr lang="en-US" sz="1900" dirty="0" smtClean="0">
                <a:hlinkClick r:id="rId4"/>
              </a:rPr>
              <a:t>www.library.unh.edu/special/index.php/fred-keller</a:t>
            </a:r>
            <a:r>
              <a:rPr lang="en-US" sz="1900" dirty="0" smtClean="0"/>
              <a:t> 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50"/>
    </mc:Choice>
    <mc:Fallback xmlns="">
      <p:transition spd="slow" advTm="26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lvl="0"/>
            <a:r>
              <a:rPr lang="en-US" sz="1600" i="1" dirty="0"/>
              <a:t>The Definition of Psychology</a:t>
            </a:r>
            <a:r>
              <a:rPr lang="en-US" sz="1600" dirty="0"/>
              <a:t>. 1937, 1973.</a:t>
            </a:r>
          </a:p>
          <a:p>
            <a:pPr lvl="0"/>
            <a:r>
              <a:rPr lang="en-US" sz="1600" i="1" dirty="0"/>
              <a:t>Summers and Sabbaticals: Selected Papers on Psychology and Education</a:t>
            </a:r>
            <a:r>
              <a:rPr lang="en-US" sz="1600" dirty="0"/>
              <a:t>. 1937.</a:t>
            </a:r>
          </a:p>
          <a:p>
            <a:pPr lvl="0"/>
            <a:r>
              <a:rPr lang="en-US" sz="1600" i="1" dirty="0">
                <a:solidFill>
                  <a:srgbClr val="FFFF00"/>
                </a:solidFill>
              </a:rPr>
              <a:t>Principles of Psychology: A Systematic Text in the Science of Behavior</a:t>
            </a:r>
            <a:r>
              <a:rPr lang="en-US" sz="1600" dirty="0">
                <a:solidFill>
                  <a:srgbClr val="FFFF00"/>
                </a:solidFill>
              </a:rPr>
              <a:t> (with William N. </a:t>
            </a:r>
            <a:r>
              <a:rPr lang="en-US" sz="1600" dirty="0" err="1">
                <a:solidFill>
                  <a:srgbClr val="FFFF00"/>
                </a:solidFill>
              </a:rPr>
              <a:t>Schoenfield</a:t>
            </a:r>
            <a:r>
              <a:rPr lang="en-US" sz="1600" dirty="0">
                <a:solidFill>
                  <a:srgbClr val="FFFF00"/>
                </a:solidFill>
              </a:rPr>
              <a:t>). New York: Appleton-Century-Crofts, 1950.</a:t>
            </a:r>
          </a:p>
          <a:p>
            <a:pPr lvl="0"/>
            <a:r>
              <a:rPr lang="en-US" sz="1600" i="1" dirty="0"/>
              <a:t>Learning (Reinforcement Theory)</a:t>
            </a:r>
            <a:r>
              <a:rPr lang="en-US" sz="1600" dirty="0"/>
              <a:t>. New York: Random House, 1954.</a:t>
            </a:r>
          </a:p>
          <a:p>
            <a:pPr lvl="0"/>
            <a:r>
              <a:rPr lang="en-US" sz="1600" i="1" dirty="0"/>
              <a:t>Selected Readings in the History of Psychology : A PSI Companion</a:t>
            </a:r>
            <a:r>
              <a:rPr lang="en-US" sz="1600" dirty="0"/>
              <a:t>. Roanoke, Va.: Scholars Press, 1973.</a:t>
            </a:r>
          </a:p>
          <a:p>
            <a:pPr lvl="0"/>
            <a:r>
              <a:rPr lang="en-US" sz="1600" i="1" dirty="0"/>
              <a:t>Behavior Modification: Applications to Education</a:t>
            </a:r>
            <a:r>
              <a:rPr lang="en-US" sz="1600" dirty="0"/>
              <a:t>. New York: Academic Press 1974.</a:t>
            </a:r>
          </a:p>
          <a:p>
            <a:pPr lvl="0"/>
            <a:r>
              <a:rPr lang="en-US" sz="1600" i="1" dirty="0"/>
              <a:t>PSI, the Keller Plan Handbook : Essay on A Personalized System of Instruction </a:t>
            </a:r>
            <a:r>
              <a:rPr lang="en-US" sz="1600" dirty="0"/>
              <a:t>(with J. Gilmour Sherman, and a contribution by Caroline </a:t>
            </a:r>
            <a:r>
              <a:rPr lang="en-US" sz="1600" dirty="0" err="1"/>
              <a:t>Martuscelli</a:t>
            </a:r>
            <a:r>
              <a:rPr lang="en-US" sz="1600" dirty="0"/>
              <a:t> </a:t>
            </a:r>
            <a:r>
              <a:rPr lang="en-US" sz="1600" dirty="0" err="1"/>
              <a:t>Bori</a:t>
            </a:r>
            <a:r>
              <a:rPr lang="en-US" sz="1600" dirty="0"/>
              <a:t>). Menlo Park: Calif.: W. A. Benjamin, 1974.</a:t>
            </a:r>
          </a:p>
          <a:p>
            <a:pPr lvl="0"/>
            <a:r>
              <a:rPr lang="en-US" sz="1600" i="1" dirty="0"/>
              <a:t>Pedagogue’s Progress: Fred Simmons Keller</a:t>
            </a:r>
            <a:r>
              <a:rPr lang="en-US" sz="1600" dirty="0"/>
              <a:t>. Lawrence, KS: TRI Publications, 1982.</a:t>
            </a:r>
          </a:p>
          <a:p>
            <a:pPr lvl="0"/>
            <a:r>
              <a:rPr lang="en-US" sz="1600" i="1" dirty="0"/>
              <a:t>At My Own Pace: The Autobiography of Fred S. Keller</a:t>
            </a:r>
            <a:r>
              <a:rPr lang="en-US" sz="1600" dirty="0"/>
              <a:t>, edited by Jon S. Bailey, Mary R. Burch, A. Charles Catania, and Jack Michael. Cornwall-on-Hudson, </a:t>
            </a:r>
            <a:r>
              <a:rPr lang="en-US" sz="1600" dirty="0" err="1"/>
              <a:t>N.Y.:Sloan</a:t>
            </a:r>
            <a:r>
              <a:rPr lang="en-US" sz="1600" dirty="0"/>
              <a:t> Publishing, 2009</a:t>
            </a:r>
            <a:r>
              <a:rPr lang="en-US" sz="1600" dirty="0" smtClean="0"/>
              <a:t>.</a:t>
            </a:r>
          </a:p>
          <a:p>
            <a:pPr marL="36576" indent="0">
              <a:buNone/>
            </a:pPr>
            <a:r>
              <a:rPr lang="en-US" sz="1600" u="sng" dirty="0">
                <a:hlinkClick r:id="rId4"/>
              </a:rPr>
              <a:t>http://www.library.unh.edu/special/index.php/fred-keller#books</a:t>
            </a:r>
            <a:r>
              <a:rPr lang="en-US" sz="1600" dirty="0"/>
              <a:t> </a:t>
            </a:r>
          </a:p>
          <a:p>
            <a:pPr lvl="0"/>
            <a:endParaRPr lang="en-US" sz="1600" dirty="0"/>
          </a:p>
          <a:p>
            <a:endParaRPr lang="en-US" sz="16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7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9"/>
    </mc:Choice>
    <mc:Fallback xmlns="">
      <p:transition spd="slow" advTm="22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Code-Voice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36576" indent="0">
              <a:buNone/>
            </a:pPr>
            <a:r>
              <a:rPr lang="en-US" sz="2800" dirty="0"/>
              <a:t>In the 1940s Keller developed a method, called "code-voice method", for teaching Morse code to soldiers based on his </a:t>
            </a:r>
            <a:r>
              <a:rPr lang="en-US" sz="2800" dirty="0" smtClean="0"/>
              <a:t>work </a:t>
            </a:r>
            <a:r>
              <a:rPr lang="en-US" sz="2800" dirty="0"/>
              <a:t>with </a:t>
            </a:r>
            <a:r>
              <a:rPr lang="en-US" sz="2800" dirty="0" smtClean="0"/>
              <a:t>behaviorism, making </a:t>
            </a:r>
            <a:r>
              <a:rPr lang="en-US" sz="2800" dirty="0"/>
              <a:t>use of immediate feedback to students, which improved their decoding skills. He was awarded the </a:t>
            </a:r>
            <a:r>
              <a:rPr lang="en-US" sz="2800" dirty="0" smtClean="0"/>
              <a:t>Certificate </a:t>
            </a:r>
            <a:r>
              <a:rPr lang="en-US" sz="2800" dirty="0"/>
              <a:t>of </a:t>
            </a:r>
            <a:r>
              <a:rPr lang="en-US" sz="2800" dirty="0" smtClean="0"/>
              <a:t>Merit </a:t>
            </a:r>
            <a:r>
              <a:rPr lang="en-US" sz="2800" dirty="0"/>
              <a:t>from </a:t>
            </a:r>
            <a:r>
              <a:rPr lang="en-US" sz="2800" dirty="0" smtClean="0"/>
              <a:t>President </a:t>
            </a:r>
            <a:r>
              <a:rPr lang="en-US" sz="2800" dirty="0"/>
              <a:t>Truman for this important work </a:t>
            </a:r>
            <a:r>
              <a:rPr lang="en-US" sz="2800" dirty="0" smtClean="0"/>
              <a:t>during </a:t>
            </a:r>
            <a:r>
              <a:rPr lang="en-US" sz="2800" dirty="0"/>
              <a:t>World War II</a:t>
            </a:r>
            <a:r>
              <a:rPr lang="en-US" sz="2800" dirty="0" smtClean="0"/>
              <a:t>.</a:t>
            </a:r>
          </a:p>
          <a:p>
            <a:pPr marL="36576" indent="0">
              <a:buNone/>
            </a:pP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loshorcones.org/psychology/keller.html</a:t>
            </a:r>
            <a:r>
              <a:rPr lang="en-US" sz="2800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9"/>
    </mc:Choice>
    <mc:Fallback xmlns="">
      <p:transition spd="slow" advTm="19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Accomplishments at Columbia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At Columbia University Keller collaborated with W. N. </a:t>
            </a:r>
            <a:r>
              <a:rPr lang="en-US" sz="2000" dirty="0" err="1"/>
              <a:t>Schoenfeld</a:t>
            </a:r>
            <a:r>
              <a:rPr lang="en-US" sz="2000" dirty="0"/>
              <a:t> to </a:t>
            </a:r>
            <a:r>
              <a:rPr lang="en-US" sz="2000" dirty="0" smtClean="0"/>
              <a:t>add </a:t>
            </a:r>
            <a:r>
              <a:rPr lang="en-US" sz="2000" dirty="0"/>
              <a:t>laboratory </a:t>
            </a:r>
            <a:r>
              <a:rPr lang="en-US" sz="2000" dirty="0" smtClean="0"/>
              <a:t>experiments to </a:t>
            </a:r>
            <a:r>
              <a:rPr lang="en-US" sz="2000" dirty="0"/>
              <a:t>their psychology classes, in which they used live rats to study behavior</a:t>
            </a:r>
            <a:r>
              <a:rPr lang="en-US" sz="2000" dirty="0" smtClean="0"/>
              <a:t>.</a:t>
            </a:r>
          </a:p>
          <a:p>
            <a:pPr marL="36576" indent="0">
              <a:buNone/>
            </a:pPr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In addition they wrote a textbook on behavioral psychology in 1950 called </a:t>
            </a:r>
            <a:r>
              <a:rPr lang="en-US" sz="2000" dirty="0" smtClean="0"/>
              <a:t>Principles </a:t>
            </a:r>
            <a:r>
              <a:rPr lang="en-US" sz="2000" dirty="0"/>
              <a:t>of </a:t>
            </a:r>
            <a:r>
              <a:rPr lang="en-US" sz="2000" dirty="0" smtClean="0"/>
              <a:t>Psychology,  described as a </a:t>
            </a:r>
            <a:r>
              <a:rPr lang="en-US" sz="2000" i="1" dirty="0" smtClean="0"/>
              <a:t>“</a:t>
            </a:r>
            <a:r>
              <a:rPr lang="en-US" sz="2000" dirty="0" smtClean="0"/>
              <a:t>clear</a:t>
            </a:r>
            <a:r>
              <a:rPr lang="en-US" sz="2000" dirty="0"/>
              <a:t>, coherent, and persuasive version of behavior analysis</a:t>
            </a:r>
            <a:r>
              <a:rPr lang="en-US" sz="2000" dirty="0" smtClean="0"/>
              <a:t>.”(Michael</a:t>
            </a:r>
            <a:r>
              <a:rPr lang="en-US" sz="2000" dirty="0"/>
              <a:t>, J., </a:t>
            </a:r>
            <a:r>
              <a:rPr lang="en-US" sz="2000" dirty="0" smtClean="0"/>
              <a:t>1996, p. 3).</a:t>
            </a:r>
          </a:p>
          <a:p>
            <a:pPr marL="36576" indent="0">
              <a:buNone/>
            </a:pPr>
            <a:endParaRPr lang="en-US" sz="2000" dirty="0" smtClean="0"/>
          </a:p>
          <a:p>
            <a:r>
              <a:rPr lang="en-US" sz="2000" dirty="0" smtClean="0"/>
              <a:t>Both actions drew many students to the field of behavioral psychology throughout the country.</a:t>
            </a:r>
          </a:p>
          <a:p>
            <a:pPr marL="36576" indent="0">
              <a:buNone/>
            </a:pPr>
            <a:r>
              <a:rPr lang="en-US" sz="2000" u="sng" dirty="0">
                <a:hlinkClick r:id="rId4"/>
              </a:rPr>
              <a:t>http://psych.athabascau.ca/html/387/OpenModules/Keller/bio.shtml</a:t>
            </a:r>
            <a:endParaRPr lang="en-US" sz="2000" dirty="0" smtClean="0"/>
          </a:p>
          <a:p>
            <a:pPr marL="36576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1"/>
    </mc:Choice>
    <mc:Fallback xmlns="">
      <p:transition spd="slow" advTm="2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87389" cy="100263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The Keller plan or Personalized System of Instruction (PSI)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Students </a:t>
            </a:r>
            <a:r>
              <a:rPr lang="en-US" dirty="0"/>
              <a:t>should be able to work at their own pace.</a:t>
            </a:r>
          </a:p>
          <a:p>
            <a:pPr lvl="0"/>
            <a:r>
              <a:rPr lang="en-US" dirty="0"/>
              <a:t>Students must demonstrate mastery before moving onto new material.</a:t>
            </a:r>
          </a:p>
          <a:p>
            <a:pPr lvl="0"/>
            <a:r>
              <a:rPr lang="en-US" dirty="0"/>
              <a:t>Lectures and demonstrations should be used to motivate students rather than teach important facts.</a:t>
            </a:r>
          </a:p>
          <a:p>
            <a:pPr lvl="0"/>
            <a:r>
              <a:rPr lang="en-US" dirty="0"/>
              <a:t>Students and teachers should use written work as a major means of communication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Proctors should be used to allow for immediate feedback, testing, and tutoring</a:t>
            </a:r>
            <a:r>
              <a:rPr lang="en-US" dirty="0" smtClean="0"/>
              <a:t>. (</a:t>
            </a:r>
            <a:r>
              <a:rPr lang="en-US" dirty="0" err="1"/>
              <a:t>Saettler</a:t>
            </a:r>
            <a:r>
              <a:rPr lang="en-US" dirty="0"/>
              <a:t>, 2004, p. 304). </a:t>
            </a:r>
          </a:p>
          <a:p>
            <a:endParaRPr lang="en-US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7"/>
    </mc:Choice>
    <mc:Fallback xmlns="">
      <p:transition spd="slow" advTm="36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36576" indent="-457200">
              <a:buNone/>
            </a:pPr>
            <a:r>
              <a:rPr lang="en-US" sz="1600" dirty="0" smtClean="0"/>
              <a:t>Athabasca </a:t>
            </a:r>
            <a:r>
              <a:rPr lang="en-US" sz="1600" dirty="0"/>
              <a:t>University. (2004, April 24). </a:t>
            </a:r>
            <a:r>
              <a:rPr lang="en-US" sz="1600" i="1" dirty="0"/>
              <a:t>Psychology 387 Learning.</a:t>
            </a:r>
            <a:r>
              <a:rPr lang="en-US" sz="1600" dirty="0"/>
              <a:t> Retrieved August 14, </a:t>
            </a:r>
            <a:endParaRPr lang="en-US" sz="1600" dirty="0" smtClean="0"/>
          </a:p>
          <a:p>
            <a:pPr marL="36576" indent="-457200">
              <a:buNone/>
            </a:pPr>
            <a:r>
              <a:rPr lang="en-US" sz="1600" dirty="0" smtClean="0"/>
              <a:t>		2010, from Athabasca University: 	</a:t>
            </a:r>
            <a:r>
              <a:rPr lang="en-US" sz="1600" dirty="0" smtClean="0">
                <a:hlinkClick r:id="rId4"/>
              </a:rPr>
              <a:t>http://psych.athabascau.ca/html/387/OpenModules/Keller/bio.shtml</a:t>
            </a:r>
            <a:r>
              <a:rPr lang="en-US" sz="1600" dirty="0" smtClean="0"/>
              <a:t> </a:t>
            </a:r>
          </a:p>
          <a:p>
            <a:pPr marL="36576" indent="-457200">
              <a:buNone/>
            </a:pPr>
            <a:endParaRPr lang="en-US" sz="1600" dirty="0" smtClean="0"/>
          </a:p>
          <a:p>
            <a:pPr marL="36576" indent="-457200">
              <a:buNone/>
            </a:pPr>
            <a:r>
              <a:rPr lang="en-US" sz="1600" dirty="0"/>
              <a:t>Los </a:t>
            </a:r>
            <a:r>
              <a:rPr lang="en-US" sz="1600" dirty="0" err="1"/>
              <a:t>Horcones</a:t>
            </a:r>
            <a:r>
              <a:rPr lang="en-US" sz="1600" dirty="0"/>
              <a:t>. (2006-2007). Fred S. Keller 1899 - 1996. Retrieved August 14, 2010, from </a:t>
            </a:r>
            <a:r>
              <a:rPr lang="en-US" sz="1600" dirty="0" smtClean="0"/>
              <a:t>	Los </a:t>
            </a:r>
            <a:r>
              <a:rPr lang="en-US" sz="1600" dirty="0" err="1"/>
              <a:t>Horcones</a:t>
            </a:r>
            <a:r>
              <a:rPr lang="en-US" sz="1600" dirty="0"/>
              <a:t>: http://loshorcones.org/psychology/keller.html</a:t>
            </a:r>
          </a:p>
          <a:p>
            <a:pPr marL="36576" indent="-457200">
              <a:buNone/>
            </a:pPr>
            <a:endParaRPr lang="en-US" sz="1600" dirty="0" smtClean="0"/>
          </a:p>
          <a:p>
            <a:pPr marL="36576" indent="-457200">
              <a:buNone/>
            </a:pPr>
            <a:r>
              <a:rPr lang="en-US" sz="1600" dirty="0"/>
              <a:t>Michael, J. (1996). In memoriam: Fred S. Keller (1999-1996): Introduction. </a:t>
            </a:r>
            <a:r>
              <a:rPr lang="en-US" sz="1600" i="1" dirty="0"/>
              <a:t>The Behavior </a:t>
            </a:r>
            <a:r>
              <a:rPr lang="en-US" sz="1600" i="1" dirty="0" smtClean="0"/>
              <a:t>	Analyst</a:t>
            </a:r>
            <a:r>
              <a:rPr lang="en-US" sz="1600" i="1" dirty="0"/>
              <a:t>, 19,</a:t>
            </a:r>
            <a:r>
              <a:rPr lang="en-US" sz="1600" dirty="0"/>
              <a:t> 3-5.</a:t>
            </a:r>
          </a:p>
          <a:p>
            <a:pPr marL="36576" indent="-457200">
              <a:buNone/>
            </a:pPr>
            <a:endParaRPr lang="en-US" sz="1600" dirty="0"/>
          </a:p>
          <a:p>
            <a:pPr marL="36576" indent="-457200">
              <a:buNone/>
            </a:pPr>
            <a:r>
              <a:rPr lang="en-US" sz="1600" dirty="0" err="1"/>
              <a:t>Saettler</a:t>
            </a:r>
            <a:r>
              <a:rPr lang="en-US" sz="1600" dirty="0"/>
              <a:t>, P. (2004). </a:t>
            </a:r>
            <a:r>
              <a:rPr lang="en-US" sz="1600" i="1" dirty="0" smtClean="0"/>
              <a:t>The </a:t>
            </a:r>
            <a:r>
              <a:rPr lang="en-US" sz="1600" i="1" dirty="0"/>
              <a:t>evolution of American educational technology.</a:t>
            </a:r>
            <a:r>
              <a:rPr lang="en-US" sz="1600" dirty="0"/>
              <a:t> Greenwich, CT: </a:t>
            </a:r>
            <a:r>
              <a:rPr lang="en-US" sz="1600" dirty="0" smtClean="0"/>
              <a:t>	Information </a:t>
            </a:r>
            <a:r>
              <a:rPr lang="en-US" sz="1600" dirty="0"/>
              <a:t>Age Publishing</a:t>
            </a:r>
            <a:r>
              <a:rPr lang="en-US" sz="1600" dirty="0" smtClean="0"/>
              <a:t>.</a:t>
            </a:r>
          </a:p>
          <a:p>
            <a:pPr marL="36576" indent="-457200">
              <a:buNone/>
            </a:pPr>
            <a:endParaRPr lang="en-US" sz="1600" dirty="0"/>
          </a:p>
          <a:p>
            <a:pPr marL="36576" indent="-457200">
              <a:buNone/>
            </a:pPr>
            <a:r>
              <a:rPr lang="en-US" sz="1600" dirty="0"/>
              <a:t>The University of New Hampshire Library. </a:t>
            </a:r>
            <a:r>
              <a:rPr lang="en-US" sz="1600" dirty="0"/>
              <a:t>(</a:t>
            </a:r>
            <a:r>
              <a:rPr lang="en-US" sz="1600"/>
              <a:t>August </a:t>
            </a:r>
            <a:r>
              <a:rPr lang="en-US" sz="1600" smtClean="0"/>
              <a:t>14, 2010). </a:t>
            </a:r>
            <a:r>
              <a:rPr lang="en-US" sz="1600" i="1" dirty="0"/>
              <a:t>Fred S. Keller (1899-1996).</a:t>
            </a:r>
            <a:r>
              <a:rPr lang="en-US" sz="1600" dirty="0"/>
              <a:t> </a:t>
            </a:r>
            <a:r>
              <a:rPr lang="en-US" sz="1600" dirty="0" smtClean="0"/>
              <a:t>	Retrieved </a:t>
            </a:r>
            <a:r>
              <a:rPr lang="en-US" sz="1600" dirty="0"/>
              <a:t>August 14, 2010, from The University of New Hampshire Library: </a:t>
            </a:r>
            <a:r>
              <a:rPr lang="en-US" sz="1600" dirty="0" smtClean="0"/>
              <a:t>	</a:t>
            </a:r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</a:t>
            </a:r>
            <a:r>
              <a:rPr lang="en-US" sz="1600" dirty="0" smtClean="0">
                <a:hlinkClick r:id="rId5"/>
              </a:rPr>
              <a:t>www.library.unh.edu/special/index.php/fred-keller#books</a:t>
            </a:r>
            <a:r>
              <a:rPr lang="en-US" sz="1600" dirty="0" smtClean="0"/>
              <a:t> </a:t>
            </a:r>
            <a:endParaRPr lang="en-US" sz="1600" dirty="0"/>
          </a:p>
          <a:p>
            <a:pPr marL="36576" indent="0">
              <a:buNone/>
            </a:pPr>
            <a:endParaRPr lang="en-US" sz="2000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8"/>
    </mc:Choice>
    <mc:Fallback xmlns="">
      <p:transition spd="slow" advTm="7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325</TotalTime>
  <Words>576</Words>
  <Application>Microsoft Office PowerPoint</Application>
  <PresentationFormat>On-screen Show (4:3)</PresentationFormat>
  <Paragraphs>61</Paragraphs>
  <Slides>8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Technic</vt:lpstr>
      <vt:lpstr>Instructional Technology Hall of Fame Nomination:   Fred Simmons Keller 1989-1996</vt:lpstr>
      <vt:lpstr>Education</vt:lpstr>
      <vt:lpstr>Professional Employment</vt:lpstr>
      <vt:lpstr>Books</vt:lpstr>
      <vt:lpstr>Code-Voice Method</vt:lpstr>
      <vt:lpstr>Accomplishments at Columbia University</vt:lpstr>
      <vt:lpstr>The Keller plan or Personalized System of Instruction (PSI) 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Instructional Technology Hall of Fame Nomination:   Fred Simmons Keller 1989-1996</dc:title>
  <dc:creator>Jane</dc:creator>
  <cp:lastModifiedBy>Jane</cp:lastModifiedBy>
  <cp:revision>39</cp:revision>
  <dcterms:created xsi:type="dcterms:W3CDTF">2010-08-13T20:44:22Z</dcterms:created>
  <dcterms:modified xsi:type="dcterms:W3CDTF">2010-08-14T20:54:24Z</dcterms:modified>
</cp:coreProperties>
</file>